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58" r:id="rId3"/>
    <p:sldId id="259" r:id="rId4"/>
    <p:sldId id="260" r:id="rId5"/>
    <p:sldId id="285" r:id="rId6"/>
    <p:sldId id="261" r:id="rId7"/>
    <p:sldId id="262" r:id="rId8"/>
    <p:sldId id="263" r:id="rId9"/>
    <p:sldId id="297" r:id="rId10"/>
    <p:sldId id="299" r:id="rId11"/>
    <p:sldId id="300" r:id="rId12"/>
    <p:sldId id="268" r:id="rId13"/>
    <p:sldId id="301" r:id="rId14"/>
    <p:sldId id="302" r:id="rId15"/>
    <p:sldId id="303" r:id="rId16"/>
    <p:sldId id="304" r:id="rId17"/>
    <p:sldId id="306" r:id="rId18"/>
    <p:sldId id="273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279" r:id="rId27"/>
    <p:sldId id="280" r:id="rId28"/>
    <p:sldId id="281" r:id="rId29"/>
  </p:sldIdLst>
  <p:sldSz cx="27432000" cy="6858000"/>
  <p:notesSz cx="6858000" cy="9144000"/>
  <p:defaultTextStyle>
    <a:defPPr>
      <a:defRPr lang="en-US"/>
    </a:defPPr>
    <a:lvl1pPr marL="0" algn="l" defTabSz="20116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05840" algn="l" defTabSz="20116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11680" algn="l" defTabSz="20116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17520" algn="l" defTabSz="20116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023360" algn="l" defTabSz="20116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029200" algn="l" defTabSz="20116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035040" algn="l" defTabSz="20116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040880" algn="l" defTabSz="20116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046720" algn="l" defTabSz="201168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800080"/>
    <a:srgbClr val="660033"/>
    <a:srgbClr val="FF66CC"/>
    <a:srgbClr val="FF99CC"/>
    <a:srgbClr val="FF6699"/>
    <a:srgbClr val="CC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3" autoAdjust="0"/>
    <p:restoredTop sz="97382" autoAdjust="0"/>
  </p:normalViewPr>
  <p:slideViewPr>
    <p:cSldViewPr>
      <p:cViewPr>
        <p:scale>
          <a:sx n="30" d="100"/>
          <a:sy n="30" d="100"/>
        </p:scale>
        <p:origin x="-402" y="-1110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20735-573A-496C-A379-CCDDB677B09F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0" y="685800"/>
            <a:ext cx="1371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BAED4-F2ED-4B71-9EF6-3EA10DFE9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7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1168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1005840" algn="l" defTabSz="201168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2011680" algn="l" defTabSz="201168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3017520" algn="l" defTabSz="201168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4023360" algn="l" defTabSz="201168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5029200" algn="l" defTabSz="201168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6035040" algn="l" defTabSz="201168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7040880" algn="l" defTabSz="201168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8046720" algn="l" defTabSz="201168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Owner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Virginia Commonwealth University</a:t>
            </a:r>
          </a:p>
          <a:p>
            <a:pPr algn="ctr">
              <a:lnSpc>
                <a:spcPct val="150000"/>
              </a:lnSpc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Gilbane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Building Company</a:t>
            </a:r>
          </a:p>
          <a:p>
            <a:pPr algn="ctr">
              <a:lnSpc>
                <a:spcPct val="150000"/>
              </a:lnSpc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 + Engineers – 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Ballinger</a:t>
            </a:r>
          </a:p>
          <a:p>
            <a:pPr algn="ctr">
              <a:lnSpc>
                <a:spcPct val="150000"/>
              </a:lnSpc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Exterior Architect – 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Pei Cobb Freed &amp; Partners</a:t>
            </a: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50000"/>
              </a:lnSpc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Civil Engineer – 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Draper Aden Associates</a:t>
            </a:r>
          </a:p>
          <a:p>
            <a:pPr algn="ctr">
              <a:lnSpc>
                <a:spcPct val="150000"/>
              </a:lnSpc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Geotechnical Engineers – </a:t>
            </a:r>
            <a:r>
              <a:rPr lang="en-US" sz="2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Geotech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Inc.</a:t>
            </a: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AED4-F2ED-4B71-9EF6-3EA10DFE9E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3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AED4-F2ED-4B71-9EF6-3EA10DFE9EE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8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1 – Same Floor-to-Floor Height (vs Original)</a:t>
            </a:r>
          </a:p>
          <a:p>
            <a:pPr algn="ctr">
              <a:lnSpc>
                <a:spcPct val="150000"/>
              </a:lnSpc>
            </a:pP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2 – Same Ceiling Height (vs Original)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AED4-F2ED-4B71-9EF6-3EA10DFE9EE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AED4-F2ED-4B71-9EF6-3EA10DFE9EE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AED4-F2ED-4B71-9EF6-3EA10DFE9EE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5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2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3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4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4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5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311150"/>
            <a:ext cx="185166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311150"/>
            <a:ext cx="550926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1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8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8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0584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1168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1752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2336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2920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03504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04088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04672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5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812925"/>
            <a:ext cx="36804600" cy="5130800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812925"/>
            <a:ext cx="36804600" cy="5130800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9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4000" b="1"/>
            </a:lvl3pPr>
            <a:lvl4pPr marL="3017520" indent="0">
              <a:buNone/>
              <a:defRPr sz="3500" b="1"/>
            </a:lvl4pPr>
            <a:lvl5pPr marL="4023360" indent="0">
              <a:buNone/>
              <a:defRPr sz="3500" b="1"/>
            </a:lvl5pPr>
            <a:lvl6pPr marL="5029200" indent="0">
              <a:buNone/>
              <a:defRPr sz="3500" b="1"/>
            </a:lvl6pPr>
            <a:lvl7pPr marL="6035040" indent="0">
              <a:buNone/>
              <a:defRPr sz="3500" b="1"/>
            </a:lvl7pPr>
            <a:lvl8pPr marL="7040880" indent="0">
              <a:buNone/>
              <a:defRPr sz="3500" b="1"/>
            </a:lvl8pPr>
            <a:lvl9pPr marL="8046720" indent="0">
              <a:buNone/>
              <a:defRPr sz="3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8" y="1535113"/>
            <a:ext cx="12125325" cy="639762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4000" b="1"/>
            </a:lvl3pPr>
            <a:lvl4pPr marL="3017520" indent="0">
              <a:buNone/>
              <a:defRPr sz="3500" b="1"/>
            </a:lvl4pPr>
            <a:lvl5pPr marL="4023360" indent="0">
              <a:buNone/>
              <a:defRPr sz="3500" b="1"/>
            </a:lvl5pPr>
            <a:lvl6pPr marL="5029200" indent="0">
              <a:buNone/>
              <a:defRPr sz="3500" b="1"/>
            </a:lvl6pPr>
            <a:lvl7pPr marL="6035040" indent="0">
              <a:buNone/>
              <a:defRPr sz="3500" b="1"/>
            </a:lvl7pPr>
            <a:lvl8pPr marL="7040880" indent="0">
              <a:buNone/>
              <a:defRPr sz="3500" b="1"/>
            </a:lvl8pPr>
            <a:lvl9pPr marL="8046720" indent="0">
              <a:buNone/>
              <a:defRPr sz="3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8" y="2174875"/>
            <a:ext cx="12125325" cy="3951288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4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4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6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3" y="273050"/>
            <a:ext cx="9024939" cy="11620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0"/>
            <a:ext cx="15335250" cy="5853113"/>
          </a:xfrm>
        </p:spPr>
        <p:txBody>
          <a:bodyPr/>
          <a:lstStyle>
            <a:lvl1pPr>
              <a:defRPr sz="7000"/>
            </a:lvl1pPr>
            <a:lvl2pPr>
              <a:defRPr sz="6200"/>
            </a:lvl2pPr>
            <a:lvl3pPr>
              <a:defRPr sz="53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3" y="1435100"/>
            <a:ext cx="9024939" cy="4691063"/>
          </a:xfrm>
        </p:spPr>
        <p:txBody>
          <a:bodyPr/>
          <a:lstStyle>
            <a:lvl1pPr marL="0" indent="0">
              <a:buNone/>
              <a:defRPr sz="3100"/>
            </a:lvl1pPr>
            <a:lvl2pPr marL="1005840" indent="0">
              <a:buNone/>
              <a:defRPr sz="2600"/>
            </a:lvl2pPr>
            <a:lvl3pPr marL="2011680" indent="0">
              <a:buNone/>
              <a:defRPr sz="2200"/>
            </a:lvl3pPr>
            <a:lvl4pPr marL="3017520" indent="0">
              <a:buNone/>
              <a:defRPr sz="2000"/>
            </a:lvl4pPr>
            <a:lvl5pPr marL="4023360" indent="0">
              <a:buNone/>
              <a:defRPr sz="2000"/>
            </a:lvl5pPr>
            <a:lvl6pPr marL="5029200" indent="0">
              <a:buNone/>
              <a:defRPr sz="2000"/>
            </a:lvl6pPr>
            <a:lvl7pPr marL="6035040" indent="0">
              <a:buNone/>
              <a:defRPr sz="2000"/>
            </a:lvl7pPr>
            <a:lvl8pPr marL="7040880" indent="0">
              <a:buNone/>
              <a:defRPr sz="2000"/>
            </a:lvl8pPr>
            <a:lvl9pPr marL="804672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8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7000"/>
            </a:lvl1pPr>
            <a:lvl2pPr marL="1005840" indent="0">
              <a:buNone/>
              <a:defRPr sz="6200"/>
            </a:lvl2pPr>
            <a:lvl3pPr marL="2011680" indent="0">
              <a:buNone/>
              <a:defRPr sz="5300"/>
            </a:lvl3pPr>
            <a:lvl4pPr marL="3017520" indent="0">
              <a:buNone/>
              <a:defRPr sz="4400"/>
            </a:lvl4pPr>
            <a:lvl5pPr marL="4023360" indent="0">
              <a:buNone/>
              <a:defRPr sz="4400"/>
            </a:lvl5pPr>
            <a:lvl6pPr marL="5029200" indent="0">
              <a:buNone/>
              <a:defRPr sz="4400"/>
            </a:lvl6pPr>
            <a:lvl7pPr marL="6035040" indent="0">
              <a:buNone/>
              <a:defRPr sz="4400"/>
            </a:lvl7pPr>
            <a:lvl8pPr marL="7040880" indent="0">
              <a:buNone/>
              <a:defRPr sz="4400"/>
            </a:lvl8pPr>
            <a:lvl9pPr marL="8046720" indent="0">
              <a:buNone/>
              <a:defRPr sz="4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3100"/>
            </a:lvl1pPr>
            <a:lvl2pPr marL="1005840" indent="0">
              <a:buNone/>
              <a:defRPr sz="2600"/>
            </a:lvl2pPr>
            <a:lvl3pPr marL="2011680" indent="0">
              <a:buNone/>
              <a:defRPr sz="2200"/>
            </a:lvl3pPr>
            <a:lvl4pPr marL="3017520" indent="0">
              <a:buNone/>
              <a:defRPr sz="2000"/>
            </a:lvl4pPr>
            <a:lvl5pPr marL="4023360" indent="0">
              <a:buNone/>
              <a:defRPr sz="2000"/>
            </a:lvl5pPr>
            <a:lvl6pPr marL="5029200" indent="0">
              <a:buNone/>
              <a:defRPr sz="2000"/>
            </a:lvl6pPr>
            <a:lvl7pPr marL="6035040" indent="0">
              <a:buNone/>
              <a:defRPr sz="2000"/>
            </a:lvl7pPr>
            <a:lvl8pPr marL="7040880" indent="0">
              <a:buNone/>
              <a:defRPr sz="2000"/>
            </a:lvl8pPr>
            <a:lvl9pPr marL="804672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201168" tIns="100584" rIns="201168" bIns="1005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201168" tIns="100584" rIns="201168" bIns="100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201168" tIns="100584" rIns="201168" bIns="100584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07711-BC5B-4FBC-B99E-446626ABC61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0"/>
            <a:ext cx="8686800" cy="365125"/>
          </a:xfrm>
          <a:prstGeom prst="rect">
            <a:avLst/>
          </a:prstGeom>
        </p:spPr>
        <p:txBody>
          <a:bodyPr vert="horz" lIns="201168" tIns="100584" rIns="201168" bIns="100584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0"/>
            <a:ext cx="6400800" cy="365125"/>
          </a:xfrm>
          <a:prstGeom prst="rect">
            <a:avLst/>
          </a:prstGeom>
        </p:spPr>
        <p:txBody>
          <a:bodyPr vert="horz" lIns="201168" tIns="100584" rIns="201168" bIns="100584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22F0-DC45-4B44-8425-5018E9190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2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11680" rtl="0" eaLnBrk="1" latinLnBrk="0" hangingPunct="1"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80" indent="-754380" algn="l" defTabSz="2011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34490" indent="-628650" algn="l" defTabSz="2011680" rtl="0" eaLnBrk="1" latinLnBrk="0" hangingPunct="1">
        <a:spcBef>
          <a:spcPct val="20000"/>
        </a:spcBef>
        <a:buFont typeface="Arial" panose="020B0604020202020204" pitchFamily="34" charset="0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2514600" indent="-502920" algn="l" defTabSz="2011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3520440" indent="-502920" algn="l" defTabSz="2011680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526280" indent="-502920" algn="l" defTabSz="2011680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32120" indent="-502920" algn="l" defTabSz="2011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537960" indent="-502920" algn="l" defTabSz="2011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543800" indent="-502920" algn="l" defTabSz="2011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549640" indent="-502920" algn="l" defTabSz="2011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algn="l" defTabSz="20116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11680" algn="l" defTabSz="20116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17520" algn="l" defTabSz="20116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23360" algn="l" defTabSz="20116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algn="l" defTabSz="20116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35040" algn="l" defTabSz="20116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040880" algn="l" defTabSz="20116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046720" algn="l" defTabSz="20116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1856232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5800" y="1041023"/>
            <a:ext cx="1847088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0" y="1413331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James W. &amp; Frances G. McGlothlin Medical Education Center</a:t>
            </a:r>
          </a:p>
          <a:p>
            <a:pPr algn="ctr"/>
            <a:endParaRPr lang="en-US" sz="32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Virginia Commonwealth University School of Medicine</a:t>
            </a:r>
          </a:p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(VCU SOM)</a:t>
            </a:r>
          </a:p>
          <a:p>
            <a:pPr algn="ctr"/>
            <a:endParaRPr lang="en-US" sz="32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Richmond, VA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116032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012400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329184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Marissa Delozier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{Structural Option}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0" y="329184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Faculty Consultant: Hanagan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/>
          <a:stretch/>
        </p:blipFill>
        <p:spPr>
          <a:xfrm>
            <a:off x="23207472" y="-5686"/>
            <a:ext cx="4322381" cy="68693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Introduction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43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rgbClr val="FFFF66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      </a:t>
            </a:r>
            <a:r>
              <a:rPr lang="en-US" sz="2800" dirty="0" smtClean="0">
                <a:latin typeface="+mj-lt"/>
              </a:rPr>
              <a:t>Vibration Control</a:t>
            </a:r>
          </a:p>
          <a:p>
            <a:r>
              <a:rPr lang="en-US" sz="3200" dirty="0" smtClean="0">
                <a:latin typeface="+mj-lt"/>
              </a:rPr>
              <a:t>Lateral System</a:t>
            </a:r>
            <a:endParaRPr lang="en-US" sz="2800" dirty="0" smtClean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Moment Frame Layout</a:t>
            </a:r>
          </a:p>
          <a:p>
            <a:r>
              <a:rPr lang="en-US" sz="2800" dirty="0" smtClean="0"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8760" y="1120914"/>
            <a:ext cx="9159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Possible Bay Configurations</a:t>
            </a:r>
          </a:p>
          <a:p>
            <a:pPr marL="571500" indent="-571500" algn="ctr">
              <a:buAutoNum type="romanUcPeriod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30’ x 20’ – Joists traveling in 30’ direction</a:t>
            </a:r>
          </a:p>
          <a:p>
            <a:pPr marL="571500" indent="-571500" algn="ctr">
              <a:buAutoNum type="romanUcPeriod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30’ x 40’ – Joists traveling in 30’ direction</a:t>
            </a:r>
          </a:p>
          <a:p>
            <a:pPr marL="571500" indent="-571500" algn="ctr">
              <a:buAutoNum type="romanUcPeriod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30’ x 20’ – Joists traveling in 20’ direction</a:t>
            </a:r>
          </a:p>
          <a:p>
            <a:pPr marL="571500" indent="-571500" algn="ctr">
              <a:buAutoNum type="romanUcPeriod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30’ x 40’ – Joists traveling in 40’ direction</a:t>
            </a:r>
          </a:p>
          <a:p>
            <a:pPr algn="ctr"/>
            <a:endParaRPr lang="en-US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333782"/>
              </p:ext>
            </p:extLst>
          </p:nvPr>
        </p:nvGraphicFramePr>
        <p:xfrm>
          <a:off x="18592800" y="1219200"/>
          <a:ext cx="8534400" cy="1889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66471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Layout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Decking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Joists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Girders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447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I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1.0C24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22K10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W18x35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8288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Hand Calculations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46421"/>
              </p:ext>
            </p:extLst>
          </p:nvPr>
        </p:nvGraphicFramePr>
        <p:xfrm>
          <a:off x="18592800" y="3118928"/>
          <a:ext cx="8534400" cy="122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122447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II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1.0C24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22K10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W24x146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93600"/>
              </p:ext>
            </p:extLst>
          </p:nvPr>
        </p:nvGraphicFramePr>
        <p:xfrm>
          <a:off x="18592800" y="4338128"/>
          <a:ext cx="8534400" cy="122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122447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III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0.6C24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14K4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W24x68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99644"/>
              </p:ext>
            </p:extLst>
          </p:nvPr>
        </p:nvGraphicFramePr>
        <p:xfrm>
          <a:off x="18592800" y="5557328"/>
          <a:ext cx="8534400" cy="122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122447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IV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0.6C24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26K12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W24x76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6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FFFF66"/>
                </a:solidFill>
                <a:latin typeface="+mj-lt"/>
              </a:rPr>
              <a:t>       Vibration Control</a:t>
            </a:r>
          </a:p>
          <a:p>
            <a:r>
              <a:rPr lang="en-US" sz="3200" dirty="0" smtClean="0">
                <a:latin typeface="+mj-lt"/>
              </a:rPr>
              <a:t>Lateral System</a:t>
            </a:r>
            <a:endParaRPr lang="en-US" sz="2800" dirty="0" smtClean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Moment Frame Layout</a:t>
            </a:r>
          </a:p>
          <a:p>
            <a:r>
              <a:rPr lang="en-US" sz="2800" dirty="0" smtClean="0"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953446"/>
              </p:ext>
            </p:extLst>
          </p:nvPr>
        </p:nvGraphicFramePr>
        <p:xfrm>
          <a:off x="9357360" y="1219200"/>
          <a:ext cx="8778240" cy="453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/>
                <a:gridCol w="1676400"/>
                <a:gridCol w="2057400"/>
                <a:gridCol w="1676400"/>
                <a:gridCol w="1981200"/>
              </a:tblGrid>
              <a:tr h="156747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Layout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Bay Size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Walking Evaluation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&lt; 0.5 % g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Floor Stiffness &lt; 9 Hz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Final Evaluation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77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I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30’x20’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0.47 % g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5.47 Hz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Pass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7571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II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30’x40’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0.28 % g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3.54 Hz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Pass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77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III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30’x20’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0.38 % g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4.77 Hz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Pass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20878800" y="6324600"/>
            <a:ext cx="146304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H="1">
            <a:off x="23225760" y="6324601"/>
            <a:ext cx="146304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433280" y="6044625"/>
            <a:ext cx="141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30’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24597360" y="4998720"/>
            <a:ext cx="1828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>
            <a:off x="24597360" y="2514600"/>
            <a:ext cx="1828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222200" y="3429000"/>
            <a:ext cx="141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40’</a:t>
            </a:r>
            <a:endParaRPr lang="en-US" sz="3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1746" r="48342" b="51350"/>
          <a:stretch/>
        </p:blipFill>
        <p:spPr>
          <a:xfrm>
            <a:off x="20619720" y="1447800"/>
            <a:ext cx="4526280" cy="4525478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487996"/>
              </p:ext>
            </p:extLst>
          </p:nvPr>
        </p:nvGraphicFramePr>
        <p:xfrm>
          <a:off x="9354312" y="5760720"/>
          <a:ext cx="8778240" cy="94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/>
                <a:gridCol w="1676400"/>
                <a:gridCol w="2057400"/>
                <a:gridCol w="1676400"/>
                <a:gridCol w="1981200"/>
              </a:tblGrid>
              <a:tr h="947737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IV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30’x40’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0.58 % g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3.93 Hz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Fail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dirty="0" smtClean="0">
                <a:latin typeface="+mj-lt"/>
              </a:rPr>
              <a:t>Lateral System</a:t>
            </a:r>
            <a:endParaRPr lang="en-US" sz="2800" dirty="0" smtClean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Moment Frame Layout</a:t>
            </a:r>
          </a:p>
          <a:p>
            <a:r>
              <a:rPr lang="en-US" sz="2800" dirty="0" smtClean="0"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 – Final Redesign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46101"/>
              </p:ext>
            </p:extLst>
          </p:nvPr>
        </p:nvGraphicFramePr>
        <p:xfrm>
          <a:off x="9326880" y="1295400"/>
          <a:ext cx="8778240" cy="125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/>
                <a:gridCol w="1676400"/>
                <a:gridCol w="2057400"/>
                <a:gridCol w="1676400"/>
                <a:gridCol w="19812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Layout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Bay Size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Decking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Joists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Girders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42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I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30’x20’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1.0C24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22K10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W18x40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2685" r="2114" b="8240"/>
          <a:stretch/>
        </p:blipFill>
        <p:spPr>
          <a:xfrm>
            <a:off x="9235440" y="2895600"/>
            <a:ext cx="8961120" cy="3721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6346" r="4509" b="10099"/>
          <a:stretch/>
        </p:blipFill>
        <p:spPr>
          <a:xfrm>
            <a:off x="18379440" y="2895600"/>
            <a:ext cx="8961120" cy="3718542"/>
          </a:xfrm>
          <a:prstGeom prst="rect">
            <a:avLst/>
          </a:prstGeom>
        </p:spPr>
      </p:pic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80018"/>
              </p:ext>
            </p:extLst>
          </p:nvPr>
        </p:nvGraphicFramePr>
        <p:xfrm>
          <a:off x="18470880" y="1295400"/>
          <a:ext cx="8778240" cy="125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/>
                <a:gridCol w="1676400"/>
                <a:gridCol w="2057400"/>
                <a:gridCol w="1676400"/>
                <a:gridCol w="19812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Layout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Bay Size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Decking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Joists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Girders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II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30’x40’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1.0C24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22K10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W30x124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7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FFFF66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latin typeface="+mj-lt"/>
              </a:rPr>
              <a:t>        </a:t>
            </a:r>
            <a:r>
              <a:rPr lang="en-US" sz="2800" dirty="0" smtClean="0">
                <a:latin typeface="+mj-lt"/>
              </a:rPr>
              <a:t>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"/>
          <a:stretch/>
        </p:blipFill>
        <p:spPr>
          <a:xfrm>
            <a:off x="9300561" y="1828800"/>
            <a:ext cx="8911239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82566" y="1120914"/>
            <a:ext cx="91054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+mj-lt"/>
              </a:rPr>
              <a:t>Existing Lateral System –        Braced Frames</a:t>
            </a:r>
            <a:endParaRPr lang="en-US" sz="3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0" y="1120914"/>
            <a:ext cx="716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+mj-lt"/>
              </a:rPr>
              <a:t>Proposed Lateral System –        Moment          </a:t>
            </a:r>
            <a:endParaRPr lang="en-US" sz="3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1800" y="1252728"/>
            <a:ext cx="457200" cy="3231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" t="2101" r="1280" b="6881"/>
          <a:stretch/>
        </p:blipFill>
        <p:spPr>
          <a:xfrm>
            <a:off x="18379440" y="1920240"/>
            <a:ext cx="8976006" cy="448056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8425160" y="2011680"/>
            <a:ext cx="7498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949160" y="6324600"/>
            <a:ext cx="74066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879056" y="4038600"/>
            <a:ext cx="60350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440400" y="5029200"/>
            <a:ext cx="88696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406872" y="3429000"/>
            <a:ext cx="14630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892760" y="3048000"/>
            <a:ext cx="14173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6998696" y="4892040"/>
            <a:ext cx="2926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279600" y="2011680"/>
            <a:ext cx="0" cy="306019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933920" y="1965960"/>
            <a:ext cx="0" cy="435864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3713440" y="4175760"/>
            <a:ext cx="43891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6767536" y="2493264"/>
            <a:ext cx="1024128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9499580" y="2400300"/>
            <a:ext cx="86868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9677888" y="6114288"/>
            <a:ext cx="493776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3164800" y="1252728"/>
            <a:ext cx="457200" cy="3231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5527000" y="1252728"/>
            <a:ext cx="457200" cy="3231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0149840" y="2438400"/>
            <a:ext cx="91440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0515600" y="5989320"/>
            <a:ext cx="54864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0698480" y="3462528"/>
            <a:ext cx="2962656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4616684" y="4152900"/>
            <a:ext cx="434340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7641824" y="2474976"/>
            <a:ext cx="987552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5581376" y="5852160"/>
            <a:ext cx="91440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710160" y="6309360"/>
            <a:ext cx="548640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870366" y="1137047"/>
            <a:ext cx="16378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+mj-lt"/>
              </a:rPr>
              <a:t>Braced  </a:t>
            </a:r>
            <a:endParaRPr lang="en-US" sz="3400" dirty="0">
              <a:latin typeface="+mj-lt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7964912" y="542544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754600" y="5044440"/>
            <a:ext cx="60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1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 animBg="1"/>
      <p:bldP spid="35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" t="2101" r="1280" b="6881"/>
          <a:stretch/>
        </p:blipFill>
        <p:spPr>
          <a:xfrm>
            <a:off x="18379440" y="1920240"/>
            <a:ext cx="8976006" cy="44805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rgbClr val="FFFF66"/>
                </a:solidFill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RAM Model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112662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Center of Mass + Center of Rigidity</a:t>
            </a:r>
          </a:p>
          <a:p>
            <a:pPr algn="ctr"/>
            <a:endParaRPr lang="en-US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0" y="1229380"/>
            <a:ext cx="468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       Center of Mass (88, 43.5)</a:t>
            </a:r>
            <a:endParaRPr lang="en-US" sz="2800" dirty="0">
              <a:latin typeface="+mj-lt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8516600" y="1295400"/>
            <a:ext cx="495164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3012400" y="1295400"/>
            <a:ext cx="495164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425160" y="2011680"/>
            <a:ext cx="7498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888200" y="6324600"/>
            <a:ext cx="74066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879056" y="4038600"/>
            <a:ext cx="60350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440400" y="5029200"/>
            <a:ext cx="88696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406872" y="3429000"/>
            <a:ext cx="14630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892760" y="3048000"/>
            <a:ext cx="14173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6998696" y="4892040"/>
            <a:ext cx="2926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6260044" y="4052316"/>
            <a:ext cx="2039112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8379440" y="4389120"/>
            <a:ext cx="31089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3713440" y="4175760"/>
            <a:ext cx="43891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6767536" y="2493264"/>
            <a:ext cx="1024128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9499580" y="2400300"/>
            <a:ext cx="86868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22593436" y="3810000"/>
            <a:ext cx="495164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2974436" y="4038600"/>
            <a:ext cx="495164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3317200" y="1219200"/>
            <a:ext cx="4133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Center of Rigidity (91, 39)  </a:t>
            </a:r>
            <a:endParaRPr lang="en-US" sz="2800" dirty="0"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9677888" y="6114288"/>
            <a:ext cx="493776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3" grpId="0" animBg="1"/>
      <p:bldP spid="19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rgbClr val="FFFF66"/>
                </a:solidFill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RAM Model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1126629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Center of Mass + Center of Rigidity</a:t>
            </a: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Drift Checks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Wind Loadings – Case 1 Controls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Seismic Loadings</a:t>
            </a:r>
            <a:endParaRPr lang="en-US" sz="3200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Maximum Drifts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27413"/>
              </p:ext>
            </p:extLst>
          </p:nvPr>
        </p:nvGraphicFramePr>
        <p:xfrm>
          <a:off x="18592800" y="1249680"/>
          <a:ext cx="8610600" cy="518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Loading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Drift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Allowable Drift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220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Wind – Case 1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0.42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0.44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220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Wind – Case 2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0.32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0.44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220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Wind – Case 3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0.32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0.44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220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Wind – Case 4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0.25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0.44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220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Seismic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0.62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2.9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3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rgbClr val="FFFF66"/>
                </a:solidFill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Frame Participation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15843"/>
              </p:ext>
            </p:extLst>
          </p:nvPr>
        </p:nvGraphicFramePr>
        <p:xfrm>
          <a:off x="9296400" y="1600200"/>
          <a:ext cx="886967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376"/>
                <a:gridCol w="1238217"/>
                <a:gridCol w="1238217"/>
                <a:gridCol w="1238217"/>
                <a:gridCol w="1238217"/>
                <a:gridCol w="1238217"/>
                <a:gridCol w="1238217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Frame #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220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Avg.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Load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20%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32%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20%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5%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5%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18%</a:t>
                      </a:r>
                      <a:endParaRPr 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288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Proposed Lateral System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" t="2101" r="1280" b="6881"/>
          <a:stretch/>
        </p:blipFill>
        <p:spPr>
          <a:xfrm>
            <a:off x="18379440" y="1920240"/>
            <a:ext cx="8976006" cy="448056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18425160" y="2011680"/>
            <a:ext cx="7498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888200" y="6324600"/>
            <a:ext cx="74066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79056" y="4038600"/>
            <a:ext cx="60350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440400" y="5029200"/>
            <a:ext cx="88696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406872" y="3429000"/>
            <a:ext cx="14630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892760" y="3048000"/>
            <a:ext cx="14173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998696" y="4892040"/>
            <a:ext cx="2926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6260044" y="4052316"/>
            <a:ext cx="2039112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8379440" y="4389120"/>
            <a:ext cx="31089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3713440" y="4175760"/>
            <a:ext cx="43891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6767536" y="2493264"/>
            <a:ext cx="1024128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9499580" y="2400300"/>
            <a:ext cx="86868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19677888" y="6114288"/>
            <a:ext cx="493776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650200" y="5791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50200" y="4495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65020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650200" y="1981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973800" y="3377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441400" y="2996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267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47" grpId="0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rgbClr val="FFFF66"/>
                </a:solidFill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Frame Participation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84695"/>
              </p:ext>
            </p:extLst>
          </p:nvPr>
        </p:nvGraphicFramePr>
        <p:xfrm>
          <a:off x="9296400" y="1600200"/>
          <a:ext cx="886967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376"/>
                <a:gridCol w="1238217"/>
                <a:gridCol w="1238217"/>
                <a:gridCol w="1238217"/>
                <a:gridCol w="1238217"/>
                <a:gridCol w="1238217"/>
                <a:gridCol w="1238217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Frame #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220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Avg.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Load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20%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32%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20%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5%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5%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18%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793065"/>
              </p:ext>
            </p:extLst>
          </p:nvPr>
        </p:nvGraphicFramePr>
        <p:xfrm>
          <a:off x="9296400" y="4343400"/>
          <a:ext cx="8869680" cy="224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0"/>
                <a:gridCol w="1866900"/>
                <a:gridCol w="1866900"/>
                <a:gridCol w="1866900"/>
                <a:gridCol w="1866900"/>
              </a:tblGrid>
              <a:tr h="9568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Frame #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37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Avg.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Load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5%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54%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15%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26%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288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Proposed Lateral System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" t="2101" r="1280" b="6881"/>
          <a:stretch/>
        </p:blipFill>
        <p:spPr>
          <a:xfrm>
            <a:off x="18379440" y="1920240"/>
            <a:ext cx="8976006" cy="448056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18425160" y="2011680"/>
            <a:ext cx="7498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888200" y="6324600"/>
            <a:ext cx="74066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79056" y="4038600"/>
            <a:ext cx="60350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440400" y="5029200"/>
            <a:ext cx="88696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406872" y="3429000"/>
            <a:ext cx="14630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892760" y="3048000"/>
            <a:ext cx="14173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998696" y="4892040"/>
            <a:ext cx="2926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6260044" y="4052316"/>
            <a:ext cx="2039112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8379440" y="4389120"/>
            <a:ext cx="31089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3713440" y="4175760"/>
            <a:ext cx="43891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6767536" y="2493264"/>
            <a:ext cx="1024128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9499580" y="2400300"/>
            <a:ext cx="86868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19677888" y="6114288"/>
            <a:ext cx="493776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650200" y="5791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50200" y="4495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65020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650200" y="1981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973800" y="3377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441400" y="2996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516600" y="42920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964400" y="42920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450800" y="42920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9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670000" y="42920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 RAM Model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Cost &amp; Schedule Analysis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77490" y="30135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{Breadth 1}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6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 RAM Model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Cost &amp; Schedule Analysis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{Breadth 1}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518499"/>
              </p:ext>
            </p:extLst>
          </p:nvPr>
        </p:nvGraphicFramePr>
        <p:xfrm>
          <a:off x="18470880" y="1204970"/>
          <a:ext cx="4206240" cy="555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1645920"/>
              </a:tblGrid>
              <a:tr h="5697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Original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System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Concrete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$ 1.16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Conc. Placing 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$ 0.25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Conc. Finishing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$ 0.14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Shear Studs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$ 0.16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Beams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$ 4.20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Girders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$ 11.72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Decking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$ 2.80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Fireproofing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$ 0.81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Total ($/SF)</a:t>
                      </a:r>
                      <a:endParaRPr lang="en-US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</a:t>
                      </a:r>
                      <a:r>
                        <a:rPr lang="en-US" sz="3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21.23</a:t>
                      </a:r>
                      <a:endParaRPr lang="en-US" sz="3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128760" y="1371600"/>
            <a:ext cx="91592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Structural System Costs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Total Project Costs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Curtain Wall Changes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Additional Fireproofing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Schedule Comparison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38190"/>
              </p:ext>
            </p:extLst>
          </p:nvPr>
        </p:nvGraphicFramePr>
        <p:xfrm>
          <a:off x="23042880" y="1207008"/>
          <a:ext cx="4206240" cy="5008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1645920"/>
              </a:tblGrid>
              <a:tr h="5697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Redesigned System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Concrete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$ 1.25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Conc. Placing 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$ 0.18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Conc. Finishing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$ 0.67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K-Series Joists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$ 3.41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Girders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</a:t>
                      </a:r>
                      <a:r>
                        <a:rPr lang="en-US" sz="3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 8.17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Decking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$ 2.22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Fireproofing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$ 1.70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08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Total ($/SF)</a:t>
                      </a:r>
                      <a:endParaRPr lang="en-US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$ 17.61</a:t>
                      </a:r>
                      <a:endParaRPr lang="en-US" sz="3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Project Overview</a:t>
            </a:r>
          </a:p>
          <a:p>
            <a:r>
              <a:rPr lang="en-US" sz="3200" dirty="0" smtClean="0">
                <a:latin typeface="+mj-lt"/>
              </a:rPr>
              <a:t>Proposal</a:t>
            </a:r>
          </a:p>
          <a:p>
            <a:r>
              <a:rPr lang="en-US" sz="3200" dirty="0" smtClean="0">
                <a:latin typeface="+mj-lt"/>
              </a:rPr>
              <a:t>Gravity System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  </a:t>
            </a:r>
            <a:r>
              <a:rPr lang="en-US" sz="2800" dirty="0" smtClean="0">
                <a:latin typeface="+mj-lt"/>
              </a:rPr>
              <a:t>Redesign</a:t>
            </a: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Vibration Control</a:t>
            </a:r>
          </a:p>
          <a:p>
            <a:r>
              <a:rPr lang="en-US" sz="3200" dirty="0" smtClean="0">
                <a:latin typeface="+mj-lt"/>
              </a:rPr>
              <a:t>Lateral System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        Moment Frame Layout</a:t>
            </a:r>
          </a:p>
          <a:p>
            <a:r>
              <a:rPr lang="en-US" sz="2800" dirty="0" smtClean="0"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Building Statistics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0" y="114300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dirty="0" smtClean="0"/>
              <a:t>220, 000 GSF</a:t>
            </a:r>
          </a:p>
          <a:p>
            <a:pPr algn="ctr">
              <a:lnSpc>
                <a:spcPct val="150000"/>
              </a:lnSpc>
            </a:pPr>
            <a:r>
              <a:rPr lang="en-US" sz="3800" dirty="0" smtClean="0"/>
              <a:t>13 stories above ground</a:t>
            </a:r>
          </a:p>
          <a:p>
            <a:pPr algn="ctr">
              <a:lnSpc>
                <a:spcPct val="150000"/>
              </a:lnSpc>
            </a:pPr>
            <a:r>
              <a:rPr lang="en-US" sz="3800" dirty="0" smtClean="0"/>
              <a:t>Multipurpose (Admin, Classrooms, Labs)</a:t>
            </a:r>
          </a:p>
          <a:p>
            <a:pPr algn="ctr">
              <a:lnSpc>
                <a:spcPct val="150000"/>
              </a:lnSpc>
            </a:pPr>
            <a:r>
              <a:rPr lang="en-US" sz="3800" dirty="0" smtClean="0"/>
              <a:t>$159 million</a:t>
            </a:r>
          </a:p>
          <a:p>
            <a:pPr algn="ctr">
              <a:lnSpc>
                <a:spcPct val="150000"/>
              </a:lnSpc>
            </a:pPr>
            <a:r>
              <a:rPr lang="en-US" sz="3800" dirty="0" smtClean="0"/>
              <a:t>October 2009 to March 2013</a:t>
            </a:r>
          </a:p>
          <a:p>
            <a:pPr algn="ctr">
              <a:lnSpc>
                <a:spcPct val="150000"/>
              </a:lnSpc>
            </a:pPr>
            <a:r>
              <a:rPr lang="en-US" sz="3800" dirty="0" smtClean="0"/>
              <a:t>Designed for LEED Silver Certification</a:t>
            </a:r>
            <a:endParaRPr lang="en-US" sz="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6240" r="4115" b="5107"/>
          <a:stretch/>
        </p:blipFill>
        <p:spPr>
          <a:xfrm>
            <a:off x="18973800" y="1170432"/>
            <a:ext cx="7736159" cy="566928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8316635">
            <a:off x="23349032" y="3415629"/>
            <a:ext cx="1459722" cy="1580107"/>
          </a:xfrm>
          <a:prstGeom prst="ellipse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 RAM Model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Cost &amp; Schedule Analysis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{Breadth 1}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8760" y="1371600"/>
            <a:ext cx="91592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j-lt"/>
              </a:rPr>
              <a:t>Structural System Costs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Total Project Costs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Curtain Wall Changes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Additional Fireproofing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Schedule Comparison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97271"/>
              </p:ext>
            </p:extLst>
          </p:nvPr>
        </p:nvGraphicFramePr>
        <p:xfrm>
          <a:off x="18592800" y="1249681"/>
          <a:ext cx="8610600" cy="156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628900"/>
                <a:gridCol w="1866900"/>
                <a:gridCol w="2438400"/>
              </a:tblGrid>
              <a:tr h="65531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System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Floor-to-Floor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Ceiling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Ht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 Height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0562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Original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14’ – 8”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11’ – 0”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196’ – 0”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680361"/>
              </p:ext>
            </p:extLst>
          </p:nvPr>
        </p:nvGraphicFramePr>
        <p:xfrm>
          <a:off x="18592800" y="2804160"/>
          <a:ext cx="8610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628900"/>
                <a:gridCol w="1866900"/>
                <a:gridCol w="2438400"/>
              </a:tblGrid>
              <a:tr h="905624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Redesign Option 1 </a:t>
                      </a:r>
                      <a:endParaRPr lang="en-US" sz="3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14’ – 8”</a:t>
                      </a:r>
                      <a:endParaRPr lang="en-US" sz="3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10’ – 6”</a:t>
                      </a:r>
                      <a:endParaRPr lang="en-US" sz="3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196’ – 0”</a:t>
                      </a:r>
                      <a:endParaRPr lang="en-US" sz="3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51125"/>
              </p:ext>
            </p:extLst>
          </p:nvPr>
        </p:nvGraphicFramePr>
        <p:xfrm>
          <a:off x="18592800" y="3810000"/>
          <a:ext cx="8610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628900"/>
                <a:gridCol w="1866900"/>
                <a:gridCol w="2438400"/>
              </a:tblGrid>
              <a:tr h="905624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Redesign Option 2</a:t>
                      </a:r>
                      <a:endParaRPr lang="en-US" sz="3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15’ – 2”</a:t>
                      </a:r>
                      <a:endParaRPr lang="en-US" sz="3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11’ – 0”</a:t>
                      </a:r>
                      <a:endParaRPr lang="en-US" sz="3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202’ – 6”</a:t>
                      </a:r>
                      <a:endParaRPr lang="en-US" sz="3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6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 RAM Model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Cost &amp; Schedule Analysis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{Breadth 1}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8760" y="1371600"/>
            <a:ext cx="91592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j-lt"/>
              </a:rPr>
              <a:t>Structural System Costs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j-lt"/>
              </a:rPr>
              <a:t>Total Project Costs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Curtain Wall Changes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Additional Fireproofing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Schedule Comparison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86228"/>
              </p:ext>
            </p:extLst>
          </p:nvPr>
        </p:nvGraphicFramePr>
        <p:xfrm>
          <a:off x="18440400" y="1249681"/>
          <a:ext cx="3962400" cy="5490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742"/>
                <a:gridCol w="2226658"/>
              </a:tblGrid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System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Original</a:t>
                      </a:r>
                      <a:endParaRPr lang="en-US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Decking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Meets 2 HR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0237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Steel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Spray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Ceiling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Non-Rated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Sprinkler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Yes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6312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Price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Increase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–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85653"/>
              </p:ext>
            </p:extLst>
          </p:nvPr>
        </p:nvGraphicFramePr>
        <p:xfrm>
          <a:off x="24841200" y="1252728"/>
          <a:ext cx="2524715" cy="5489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715"/>
              </a:tblGrid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Redesign – B</a:t>
                      </a:r>
                      <a:endParaRPr lang="en-US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Meets 2 HR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0237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Factory Applied+Spray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Rated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No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6312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$ 1.20/SF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33743"/>
              </p:ext>
            </p:extLst>
          </p:nvPr>
        </p:nvGraphicFramePr>
        <p:xfrm>
          <a:off x="22402800" y="1252728"/>
          <a:ext cx="242828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285"/>
              </a:tblGrid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Redesign – A</a:t>
                      </a:r>
                      <a:endParaRPr lang="en-US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Meets 2 HR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0237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Spray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Non-Rated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52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Yes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6312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$ 0.92/SF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3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 RAM Model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Cost &amp; Schedule Analysis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{Breadth 1}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8760" y="1371600"/>
            <a:ext cx="91592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j-lt"/>
              </a:rPr>
              <a:t>Structural System Costs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j-lt"/>
              </a:rPr>
              <a:t>Total Project Costs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Curtain Wall Changes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Additional Fireproofing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Schedule Comparison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21673"/>
              </p:ext>
            </p:extLst>
          </p:nvPr>
        </p:nvGraphicFramePr>
        <p:xfrm>
          <a:off x="18470880" y="1219200"/>
          <a:ext cx="8778239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971800"/>
                <a:gridCol w="3215639"/>
              </a:tblGrid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Task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Original Duration</a:t>
                      </a:r>
                      <a:endParaRPr lang="en-US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Redesign Duration</a:t>
                      </a:r>
                      <a:endParaRPr lang="en-US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Steel Erecting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+ Detailing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122 days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114 days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Deck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Pour/</a:t>
                      </a:r>
                    </a:p>
                    <a:p>
                      <a:pPr algn="ctr"/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Fireproofing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89 days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93 days</a:t>
                      </a:r>
                      <a:endParaRPr lang="en-US" sz="3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55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 RAM Model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Cost &amp; Schedule Analysis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Architectural Impacts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77490" y="30135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{Breadth 2}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7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 RAM Model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Cost &amp; Schedule Analysis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Architectural Impacts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{Breadth 2}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8760" y="1600200"/>
            <a:ext cx="91592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Creating an Open Environment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Fireproofing Redesign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Occupancies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Additional Fire Barriers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Removal of Sprinklers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" t="2101" r="1280" b="6881"/>
          <a:stretch/>
        </p:blipFill>
        <p:spPr>
          <a:xfrm>
            <a:off x="18379440" y="1920240"/>
            <a:ext cx="8976006" cy="448056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8425160" y="2011680"/>
            <a:ext cx="7498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949160" y="6324600"/>
            <a:ext cx="74066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79056" y="4038600"/>
            <a:ext cx="60350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440400" y="5029200"/>
            <a:ext cx="88696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406872" y="3429000"/>
            <a:ext cx="14630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892760" y="3048000"/>
            <a:ext cx="14173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6998696" y="4892040"/>
            <a:ext cx="2926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79600" y="2011680"/>
            <a:ext cx="0" cy="306019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933920" y="1965960"/>
            <a:ext cx="0" cy="435864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3713440" y="4175760"/>
            <a:ext cx="438912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412200" y="1956816"/>
            <a:ext cx="0" cy="3136392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908000" y="2971800"/>
            <a:ext cx="0" cy="114300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7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 RAM Model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Cost &amp; Schedule Analysis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Architectural Impacts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{Breadth 2}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8760" y="1600200"/>
            <a:ext cx="91592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j-lt"/>
              </a:rPr>
              <a:t>Creating an Open Environment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Fireproofing Redesign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Occupancies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Additional Fire Barriers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Removal of Sprinklers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25986"/>
              </p:ext>
            </p:extLst>
          </p:nvPr>
        </p:nvGraphicFramePr>
        <p:xfrm>
          <a:off x="18562320" y="1219200"/>
          <a:ext cx="374904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37744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Floor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Main Occupancies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 – 3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A &amp; B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4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B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5 – 8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A &amp; B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9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B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B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11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A &amp; B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12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A &amp; B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24184"/>
              </p:ext>
            </p:extLst>
          </p:nvPr>
        </p:nvGraphicFramePr>
        <p:xfrm>
          <a:off x="22311360" y="1219200"/>
          <a:ext cx="246888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Additional Fireproofing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65 LF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300 LF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25 LF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65 LF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150 LF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55 LF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40311"/>
              </p:ext>
            </p:extLst>
          </p:nvPr>
        </p:nvGraphicFramePr>
        <p:xfrm>
          <a:off x="24780240" y="1219200"/>
          <a:ext cx="237744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Sprinklers Removed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120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90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150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120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</a:rPr>
                        <a:t>100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0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 RAM Model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Cost &amp; Schedule Analysis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Architectural Impacts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Conclusions</a:t>
            </a:r>
            <a:endParaRPr lang="en-US" sz="3200" b="1" dirty="0">
              <a:solidFill>
                <a:srgbClr val="FFFF66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Conclusions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11430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Increase efficiency of structural system</a:t>
            </a: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Save both time + money</a:t>
            </a: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In line with VCU SOM reinvented curriculum, create open environments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64200" y="106680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Designed viable alternate structural system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Non-composite deck + K-series joists + girders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Controlled lateral deflections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Decreased eccentricity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64200" y="3581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Reduced project costs + schedule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64200" y="47244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Impacted Architecture Positively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Eliminated bracing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Increased Fireproofing Options</a:t>
            </a:r>
          </a:p>
        </p:txBody>
      </p:sp>
    </p:spTree>
    <p:extLst>
      <p:ext uri="{BB962C8B-B14F-4D97-AF65-F5344CB8AC3E}">
        <p14:creationId xmlns:p14="http://schemas.microsoft.com/office/powerpoint/2010/main" val="29095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 RAM Model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Cost &amp; Schedule Analysis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Architectural Impacts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Conclusions</a:t>
            </a:r>
            <a:endParaRPr lang="en-US" sz="3200" b="1" dirty="0">
              <a:solidFill>
                <a:srgbClr val="FFFF66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Acknowledgements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0" y="1041023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Gilbane Building Company {MARO}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Nick Ivey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Virginia Commonwealth University</a:t>
            </a:r>
            <a:endParaRPr lang="en-US" dirty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Entire PSU AE Faculty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Professor Linda Hanagan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Professor M. Kevin Parfitt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Family &amp; Friends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6556" r="4831"/>
          <a:stretch/>
        </p:blipFill>
        <p:spPr>
          <a:xfrm>
            <a:off x="23191620" y="0"/>
            <a:ext cx="424038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3116032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988016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7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Vibration Control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Lateral System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Moment Frame Layout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     RAM Model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Cost &amp; Schedule Analysis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Architectural Impacts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Conclusions</a:t>
            </a:r>
            <a:endParaRPr lang="en-US" sz="3200" b="1" dirty="0">
              <a:solidFill>
                <a:srgbClr val="FFFF66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1865376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Comments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1874520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6556" r="4831"/>
          <a:stretch/>
        </p:blipFill>
        <p:spPr>
          <a:xfrm>
            <a:off x="23191620" y="0"/>
            <a:ext cx="424038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3116032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988016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0" y="1188720"/>
            <a:ext cx="371240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Project Overview</a:t>
            </a:r>
          </a:p>
          <a:p>
            <a:r>
              <a:rPr lang="en-US" sz="3200" dirty="0" smtClean="0">
                <a:latin typeface="+mj-lt"/>
              </a:rPr>
              <a:t>Proposal</a:t>
            </a:r>
          </a:p>
          <a:p>
            <a:r>
              <a:rPr lang="en-US" sz="3200" dirty="0" smtClean="0">
                <a:latin typeface="+mj-lt"/>
              </a:rPr>
              <a:t>Gravity System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  </a:t>
            </a:r>
            <a:r>
              <a:rPr lang="en-US" sz="2800" dirty="0" smtClean="0">
                <a:latin typeface="+mj-lt"/>
              </a:rPr>
              <a:t>Redesign</a:t>
            </a: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Vibration Control</a:t>
            </a:r>
          </a:p>
          <a:p>
            <a:r>
              <a:rPr lang="en-US" sz="3200" dirty="0" smtClean="0">
                <a:latin typeface="+mj-lt"/>
              </a:rPr>
              <a:t>Lateral System</a:t>
            </a:r>
            <a:endParaRPr lang="en-US" sz="2800" dirty="0" smtClean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Moment Frame Layout</a:t>
            </a:r>
          </a:p>
          <a:p>
            <a:r>
              <a:rPr lang="en-US" sz="2800" dirty="0" smtClean="0"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Primary Project Team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r="33352" b="54016"/>
          <a:stretch/>
        </p:blipFill>
        <p:spPr>
          <a:xfrm>
            <a:off x="9340424" y="1295400"/>
            <a:ext cx="3156376" cy="3162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3094836"/>
            <a:ext cx="5299056" cy="1324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64" y="5105400"/>
            <a:ext cx="8028072" cy="13247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244" y="1295400"/>
            <a:ext cx="364845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6240" r="4115" b="5107"/>
          <a:stretch/>
        </p:blipFill>
        <p:spPr>
          <a:xfrm>
            <a:off x="18973800" y="1170432"/>
            <a:ext cx="7736159" cy="566928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18316635">
            <a:off x="23349032" y="3415629"/>
            <a:ext cx="1459722" cy="1580107"/>
          </a:xfrm>
          <a:prstGeom prst="ellipse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164" y="1257300"/>
            <a:ext cx="7873672" cy="5448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Project Overview</a:t>
            </a:r>
          </a:p>
          <a:p>
            <a:r>
              <a:rPr lang="en-US" sz="3200" dirty="0" smtClean="0">
                <a:latin typeface="+mj-lt"/>
              </a:rPr>
              <a:t>Proposal</a:t>
            </a:r>
          </a:p>
          <a:p>
            <a:r>
              <a:rPr lang="en-US" sz="3200" dirty="0" smtClean="0">
                <a:latin typeface="+mj-lt"/>
              </a:rPr>
              <a:t>Gravity System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  </a:t>
            </a:r>
            <a:r>
              <a:rPr lang="en-US" sz="2800" dirty="0" smtClean="0">
                <a:latin typeface="+mj-lt"/>
              </a:rPr>
              <a:t>Redesign</a:t>
            </a: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Vibration Control</a:t>
            </a:r>
          </a:p>
          <a:p>
            <a:r>
              <a:rPr lang="en-US" sz="3200" dirty="0" smtClean="0">
                <a:latin typeface="+mj-lt"/>
              </a:rPr>
              <a:t>Lateral System</a:t>
            </a:r>
            <a:endParaRPr lang="en-US" sz="2800" dirty="0" smtClean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Moment Frame Layout</a:t>
            </a:r>
          </a:p>
          <a:p>
            <a:r>
              <a:rPr lang="en-US" sz="2800" dirty="0" smtClean="0"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Existing Gravity System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1120914"/>
            <a:ext cx="91440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+mj-lt"/>
              </a:rPr>
              <a:t>Drilled piers + caisson-grade beam system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r="17209"/>
          <a:stretch/>
        </p:blipFill>
        <p:spPr>
          <a:xfrm>
            <a:off x="23553682" y="1257528"/>
            <a:ext cx="3289939" cy="544807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27249120" y="525780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038808" y="4876800"/>
            <a:ext cx="60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83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Project Overview</a:t>
            </a:r>
          </a:p>
          <a:p>
            <a:r>
              <a:rPr lang="en-US" sz="3200" dirty="0" smtClean="0">
                <a:latin typeface="+mj-lt"/>
              </a:rPr>
              <a:t>Proposal</a:t>
            </a:r>
          </a:p>
          <a:p>
            <a:r>
              <a:rPr lang="en-US" sz="3200" dirty="0" smtClean="0">
                <a:latin typeface="+mj-lt"/>
              </a:rPr>
              <a:t>Gravity System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  </a:t>
            </a:r>
            <a:r>
              <a:rPr lang="en-US" sz="2800" dirty="0" smtClean="0">
                <a:latin typeface="+mj-lt"/>
              </a:rPr>
              <a:t>Redesign</a:t>
            </a: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Vibration Control</a:t>
            </a:r>
          </a:p>
          <a:p>
            <a:r>
              <a:rPr lang="en-US" sz="3200" dirty="0" smtClean="0">
                <a:latin typeface="+mj-lt"/>
              </a:rPr>
              <a:t>Lateral System</a:t>
            </a:r>
            <a:endParaRPr lang="en-US" sz="2800" dirty="0" smtClean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Moment Frame Layout</a:t>
            </a:r>
          </a:p>
          <a:p>
            <a:r>
              <a:rPr lang="en-US" sz="2800" dirty="0" smtClean="0"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Existing Gravity System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1120914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+mj-lt"/>
              </a:rPr>
              <a:t>Drilled piers + caisson-grade beam system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+mj-lt"/>
              </a:rPr>
              <a:t>Composite Steel Flooring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3” 20 gauge decking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 ½” LW concrete topping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+mj-lt"/>
              </a:rPr>
              <a:t>Wide Flange Steel Beams + Girders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+mj-lt"/>
              </a:rPr>
              <a:t>Typical Bay Sizes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30’ x 20’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30’ x 40’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720" y="1554480"/>
            <a:ext cx="9084532" cy="4754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68560" y="1752600"/>
            <a:ext cx="1591056" cy="201168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7249120" y="525780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038808" y="4876800"/>
            <a:ext cx="60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26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720" y="1554480"/>
            <a:ext cx="9084532" cy="47548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Project Overview</a:t>
            </a:r>
          </a:p>
          <a:p>
            <a:r>
              <a:rPr lang="en-US" sz="3200" dirty="0" smtClean="0">
                <a:latin typeface="+mj-lt"/>
              </a:rPr>
              <a:t>Proposal</a:t>
            </a:r>
          </a:p>
          <a:p>
            <a:r>
              <a:rPr lang="en-US" sz="3200" dirty="0" smtClean="0">
                <a:latin typeface="+mj-lt"/>
              </a:rPr>
              <a:t>Gravity System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  </a:t>
            </a:r>
            <a:r>
              <a:rPr lang="en-US" sz="2800" dirty="0" smtClean="0">
                <a:latin typeface="+mj-lt"/>
              </a:rPr>
              <a:t>Redesign</a:t>
            </a: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Vibration Control</a:t>
            </a:r>
          </a:p>
          <a:p>
            <a:r>
              <a:rPr lang="en-US" sz="3200" dirty="0" smtClean="0">
                <a:latin typeface="+mj-lt"/>
              </a:rPr>
              <a:t>Lateral System</a:t>
            </a:r>
            <a:endParaRPr lang="en-US" sz="2800" dirty="0" smtClean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Moment Frame Layout</a:t>
            </a:r>
          </a:p>
          <a:p>
            <a:r>
              <a:rPr lang="en-US" sz="2800" dirty="0" smtClean="0"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Existing Lateral System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2057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Concentrically braced frames + moment connections </a:t>
            </a:r>
            <a:endParaRPr lang="en-US" dirty="0"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latin typeface="+mj-lt"/>
              </a:rPr>
              <a:t>7 total, majority in one direction</a:t>
            </a:r>
          </a:p>
          <a:p>
            <a:pPr algn="ctr">
              <a:lnSpc>
                <a:spcPct val="200000"/>
              </a:lnSpc>
            </a:pPr>
            <a:r>
              <a:rPr lang="en-US" dirty="0" smtClean="0">
                <a:latin typeface="+mj-lt"/>
              </a:rPr>
              <a:t>Both wide flange + HSS</a:t>
            </a:r>
            <a:endParaRPr lang="en-US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687032" y="1752600"/>
            <a:ext cx="0" cy="91440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259800" y="1706880"/>
            <a:ext cx="0" cy="301752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84200" y="1752600"/>
            <a:ext cx="0" cy="438912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839432" y="5532120"/>
            <a:ext cx="0" cy="64008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91720" y="5257800"/>
            <a:ext cx="0" cy="91440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355800" y="1752600"/>
            <a:ext cx="0" cy="100584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4566880" y="3364992"/>
            <a:ext cx="0" cy="557784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768560" y="1752600"/>
            <a:ext cx="1591056" cy="201168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7249120" y="525780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038808" y="4876800"/>
            <a:ext cx="60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98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Proposal</a:t>
            </a:r>
          </a:p>
          <a:p>
            <a:r>
              <a:rPr lang="en-US" sz="3200" dirty="0" smtClean="0">
                <a:latin typeface="+mj-lt"/>
              </a:rPr>
              <a:t>Gravity System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  </a:t>
            </a:r>
            <a:r>
              <a:rPr lang="en-US" sz="2800" dirty="0" smtClean="0">
                <a:latin typeface="+mj-lt"/>
              </a:rPr>
              <a:t>Redesign</a:t>
            </a: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Vibration Control</a:t>
            </a:r>
          </a:p>
          <a:p>
            <a:r>
              <a:rPr lang="en-US" sz="3200" dirty="0" smtClean="0">
                <a:latin typeface="+mj-lt"/>
              </a:rPr>
              <a:t>Lateral System</a:t>
            </a:r>
            <a:endParaRPr lang="en-US" sz="2800" dirty="0" smtClean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Moment Frame Layout</a:t>
            </a:r>
          </a:p>
          <a:p>
            <a:r>
              <a:rPr lang="en-US" sz="2800" dirty="0" smtClean="0"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Opportunities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0" y="11430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Increase efficiency of structural system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Save both time + money</a:t>
            </a: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In line with VCU SOM reinvented curriculum, create open environments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64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Proposal</a:t>
            </a:r>
          </a:p>
          <a:p>
            <a:r>
              <a:rPr lang="en-US" sz="3200" dirty="0" smtClean="0">
                <a:latin typeface="+mj-lt"/>
              </a:rPr>
              <a:t>Gravity System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  </a:t>
            </a:r>
            <a:r>
              <a:rPr lang="en-US" sz="2800" dirty="0" smtClean="0">
                <a:latin typeface="+mj-lt"/>
              </a:rPr>
              <a:t>Redesign</a:t>
            </a: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Vibration Control</a:t>
            </a:r>
          </a:p>
          <a:p>
            <a:r>
              <a:rPr lang="en-US" sz="3200" dirty="0" smtClean="0">
                <a:latin typeface="+mj-lt"/>
              </a:rPr>
              <a:t>Lateral System</a:t>
            </a:r>
            <a:endParaRPr lang="en-US" sz="2800" dirty="0" smtClean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Moment Frame Layout</a:t>
            </a:r>
          </a:p>
          <a:p>
            <a:r>
              <a:rPr lang="en-US" sz="2800" dirty="0" smtClean="0"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Opportunities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11430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Increase efficiency of structural system</a:t>
            </a: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Save both time + money</a:t>
            </a: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In line with VCU SOM reinvented curriculum, create open environments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Proposal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64200" y="12192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Design alternate structural system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Non-composite deck + K-series joists + girders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Heavier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emphasis on use of moment frames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64200" y="3352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Evaluate cost + schedule of redesign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Structural Costs vs. Total Project Costs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64200" y="495300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Investigate impacts on Architecture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Can a more open concept be achieved?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Can improvements be made?</a:t>
            </a:r>
          </a:p>
          <a:p>
            <a:pPr algn="ctr"/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145000" y="1828800"/>
            <a:ext cx="1066800" cy="118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06800" y="3352800"/>
            <a:ext cx="1905000" cy="222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373600" y="54102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7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9" t="3221" r="47497" b="50000"/>
          <a:stretch/>
        </p:blipFill>
        <p:spPr>
          <a:xfrm>
            <a:off x="20591083" y="1447800"/>
            <a:ext cx="4529567" cy="457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5" t="2216" r="47149" b="50000"/>
          <a:stretch/>
        </p:blipFill>
        <p:spPr>
          <a:xfrm>
            <a:off x="20591083" y="1437373"/>
            <a:ext cx="4529567" cy="457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t="2830" r="48090" b="50000"/>
          <a:stretch/>
        </p:blipFill>
        <p:spPr>
          <a:xfrm>
            <a:off x="20616433" y="1447800"/>
            <a:ext cx="4529567" cy="457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1746" r="48342" b="51350"/>
          <a:stretch/>
        </p:blipFill>
        <p:spPr>
          <a:xfrm>
            <a:off x="20619720" y="1447800"/>
            <a:ext cx="4526280" cy="45254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144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0" y="-914400"/>
            <a:ext cx="0" cy="868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/>
        </p:blipFill>
        <p:spPr>
          <a:xfrm>
            <a:off x="0" y="0"/>
            <a:ext cx="4289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041023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Project Overview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Proposal</a:t>
            </a:r>
          </a:p>
          <a:p>
            <a:r>
              <a:rPr lang="en-US" sz="3200" b="1" dirty="0" smtClean="0">
                <a:solidFill>
                  <a:srgbClr val="FFFF66"/>
                </a:solidFill>
                <a:latin typeface="+mj-lt"/>
              </a:rPr>
              <a:t>Gravity System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</a:t>
            </a:r>
            <a:r>
              <a:rPr lang="en-US" sz="2800" b="1" dirty="0" smtClean="0">
                <a:solidFill>
                  <a:srgbClr val="FFFF66"/>
                </a:solidFill>
                <a:latin typeface="+mj-lt"/>
              </a:rPr>
              <a:t>Redesign</a:t>
            </a:r>
          </a:p>
          <a:p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      </a:t>
            </a:r>
            <a:r>
              <a:rPr lang="en-US" sz="2800" dirty="0" smtClean="0">
                <a:latin typeface="+mj-lt"/>
              </a:rPr>
              <a:t>Vibration Control</a:t>
            </a:r>
          </a:p>
          <a:p>
            <a:r>
              <a:rPr lang="en-US" sz="3200" dirty="0" smtClean="0">
                <a:latin typeface="+mj-lt"/>
              </a:rPr>
              <a:t>Lateral System</a:t>
            </a:r>
            <a:endParaRPr lang="en-US" sz="2800" dirty="0" smtClean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 Moment Frame Layout</a:t>
            </a:r>
          </a:p>
          <a:p>
            <a:r>
              <a:rPr lang="en-US" sz="2800" dirty="0" smtClean="0">
                <a:latin typeface="+mj-lt"/>
              </a:rPr>
              <a:t>        RAM Model</a:t>
            </a:r>
          </a:p>
          <a:p>
            <a:r>
              <a:rPr lang="en-US" sz="3200" dirty="0" smtClean="0">
                <a:latin typeface="+mj-lt"/>
              </a:rPr>
              <a:t>Cost &amp; Schedule Analysis</a:t>
            </a:r>
          </a:p>
          <a:p>
            <a:r>
              <a:rPr lang="en-US" sz="3200" dirty="0" smtClean="0">
                <a:latin typeface="+mj-lt"/>
              </a:rPr>
              <a:t>Architectural Impacts</a:t>
            </a:r>
          </a:p>
          <a:p>
            <a:r>
              <a:rPr lang="en-US" sz="3200" dirty="0" smtClean="0">
                <a:latin typeface="+mj-lt"/>
              </a:rPr>
              <a:t>Conclusions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0"/>
            <a:ext cx="0" cy="685800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62272" y="0"/>
            <a:ext cx="0" cy="685800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914400"/>
            <a:ext cx="22951440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1041023"/>
            <a:ext cx="22951440" cy="0"/>
          </a:xfrm>
          <a:prstGeom prst="line">
            <a:avLst/>
          </a:prstGeom>
          <a:ln w="1016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0"/>
            <a:ext cx="4572000" cy="83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VCU SOM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8760" y="1120914"/>
            <a:ext cx="9159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Possible Bay Configurations</a:t>
            </a:r>
          </a:p>
          <a:p>
            <a:pPr marL="571500" indent="-571500" algn="ctr">
              <a:buAutoNum type="romanUcPeriod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30’ x 20’ – Joists traveling in 30’ direction</a:t>
            </a:r>
          </a:p>
          <a:p>
            <a:pPr marL="571500" indent="-571500" algn="ctr">
              <a:buAutoNum type="romanUcPeriod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30’ x 40’ – Joists traveling in 30’ direction</a:t>
            </a:r>
          </a:p>
          <a:p>
            <a:pPr marL="571500" indent="-571500" algn="ctr">
              <a:buAutoNum type="romanUcPeriod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30’ x 20’ – Joists traveling in 20’ direction</a:t>
            </a:r>
          </a:p>
          <a:p>
            <a:pPr marL="571500" indent="-571500" algn="ctr">
              <a:buAutoNum type="romanUcPeriod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30’ x 40’ – Joists traveling in 40’ direction</a:t>
            </a:r>
          </a:p>
          <a:p>
            <a:pPr algn="ctr"/>
            <a:endParaRPr lang="en-US" sz="3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0878800" y="6324600"/>
            <a:ext cx="146304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H="1">
            <a:off x="23225760" y="6324601"/>
            <a:ext cx="146304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433280" y="6044625"/>
            <a:ext cx="141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30’</a:t>
            </a:r>
            <a:endParaRPr lang="en-US" sz="3200" dirty="0"/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24597360" y="4998720"/>
            <a:ext cx="1828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>
            <a:off x="24597360" y="2514600"/>
            <a:ext cx="1828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22200" y="3429000"/>
            <a:ext cx="141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40’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95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1911</Words>
  <Application>Microsoft Office PowerPoint</Application>
  <PresentationFormat>Custom</PresentationFormat>
  <Paragraphs>786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PSUAE</dc:creator>
  <cp:lastModifiedBy>PSUAE</cp:lastModifiedBy>
  <cp:revision>291</cp:revision>
  <dcterms:created xsi:type="dcterms:W3CDTF">2014-03-30T17:46:53Z</dcterms:created>
  <dcterms:modified xsi:type="dcterms:W3CDTF">2014-04-14T15:46:40Z</dcterms:modified>
</cp:coreProperties>
</file>